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Proxima Nova"/>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roximaNova-regular.fntdata"/><Relationship Id="rId21" Type="http://schemas.openxmlformats.org/officeDocument/2006/relationships/slide" Target="slides/slide16.xml"/><Relationship Id="rId24" Type="http://schemas.openxmlformats.org/officeDocument/2006/relationships/font" Target="fonts/ProximaNova-italic.fntdata"/><Relationship Id="rId23" Type="http://schemas.openxmlformats.org/officeDocument/2006/relationships/font" Target="fonts/ProximaNova-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ProximaNova-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Frankitop/VisitorFiguras"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Calibri"/>
                <a:ea typeface="Calibri"/>
                <a:cs typeface="Calibri"/>
                <a:sym typeface="Calibri"/>
              </a:rPr>
              <a:t>Franco Piriz – 269387   </a:t>
            </a:r>
            <a:endParaRPr sz="1200">
              <a:solidFill>
                <a:schemeClr val="dk1"/>
              </a:solidFill>
              <a:latin typeface="Calibri"/>
              <a:ea typeface="Calibri"/>
              <a:cs typeface="Calibri"/>
              <a:sym typeface="Calibri"/>
            </a:endParaRPr>
          </a:p>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Calibri"/>
                <a:ea typeface="Calibri"/>
                <a:cs typeface="Calibri"/>
                <a:sym typeface="Calibri"/>
              </a:rPr>
              <a:t>Guzman Jude – 200868 </a:t>
            </a:r>
            <a:endParaRPr sz="1200">
              <a:solidFill>
                <a:schemeClr val="dk1"/>
              </a:solidFill>
              <a:latin typeface="Calibri"/>
              <a:ea typeface="Calibri"/>
              <a:cs typeface="Calibri"/>
              <a:sym typeface="Calibri"/>
            </a:endParaRPr>
          </a:p>
          <a:p>
            <a:pPr indent="0" lvl="0" marL="0" rtl="0" algn="just">
              <a:lnSpc>
                <a:spcPct val="115000"/>
              </a:lnSpc>
              <a:spcBef>
                <a:spcPts val="0"/>
              </a:spcBef>
              <a:spcAft>
                <a:spcPts val="0"/>
              </a:spcAft>
              <a:buClr>
                <a:schemeClr val="dk1"/>
              </a:buClr>
              <a:buSzPts val="1100"/>
              <a:buFont typeface="Arial"/>
              <a:buNone/>
            </a:pPr>
            <a:r>
              <a:rPr lang="es" sz="1200">
                <a:solidFill>
                  <a:schemeClr val="dk1"/>
                </a:solidFill>
                <a:latin typeface="Calibri"/>
                <a:ea typeface="Calibri"/>
                <a:cs typeface="Calibri"/>
                <a:sym typeface="Calibri"/>
              </a:rPr>
              <a:t>Nicolas Kicelian – 222971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ff593f7f77_0_60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ff593f7f77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ff593f7f77_0_6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ff593f7f77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ff5b847ebb_0_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ff5b847eb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u="sng">
                <a:solidFill>
                  <a:schemeClr val="hlink"/>
                </a:solidFill>
                <a:hlinkClick r:id="rId2"/>
              </a:rPr>
              <a:t>https://github.com/Frankitop/VisitorFiguras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ff593f7f77_0_6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ff593f7f77_0_6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ff5b847ebb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ff5b847ebb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AutoNum type="arabicPeriod"/>
            </a:pPr>
            <a:r>
              <a:rPr b="1" lang="es">
                <a:solidFill>
                  <a:schemeClr val="dk1"/>
                </a:solidFill>
              </a:rPr>
              <a:t>Principio de Responsabilidad Única (SRP):</a:t>
            </a:r>
            <a:r>
              <a:rPr lang="es">
                <a:solidFill>
                  <a:schemeClr val="dk1"/>
                </a:solidFill>
              </a:rPr>
              <a:t> El patrón Visitor promueve este principio al separar las operaciones específicas en visitantes concretos, lo que permite que cada visitante tenga una única responsabilidad relacionada con la operación que realiza en los elementos visitados.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s">
                <a:solidFill>
                  <a:schemeClr val="dk1"/>
                </a:solidFill>
              </a:rPr>
              <a:t>Principio de Abierto/Cerrado (OCP):</a:t>
            </a:r>
            <a:r>
              <a:rPr lang="es">
                <a:solidFill>
                  <a:schemeClr val="dk1"/>
                </a:solidFill>
              </a:rPr>
              <a:t> El patrón Visitor cumple con este principio ya que permite agregar nuevas operaciones (visitantes) a la jerarquía de objetos sin modificar las clases existentes. Esto se logra gracias a que cada elemento visitable (objeto visitado) implementa un método Accept que acepta visitantes, permitiendo extender las operaciones sin alterar la estructura de la jerarquía de clases.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s">
                <a:solidFill>
                  <a:schemeClr val="dk1"/>
                </a:solidFill>
              </a:rPr>
              <a:t>Principio de Sustitución de Liskov (LSP):</a:t>
            </a:r>
            <a:r>
              <a:rPr lang="es">
                <a:solidFill>
                  <a:schemeClr val="dk1"/>
                </a:solidFill>
              </a:rPr>
              <a:t> El patrón Visitor no tiene un impacto directo en este principio, ya que se centra en la extensibilidad de operaciones sobre una jerarquía de objetos más que en las relaciones de subtipo. Sin embargo, al implementar el patrón, es importante asegurarse de que cada subtipo pueda ser visitado y procesado de manera coherente por los visitantes.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s">
                <a:solidFill>
                  <a:schemeClr val="dk1"/>
                </a:solidFill>
              </a:rPr>
              <a:t>Principio de Segregación de Interfaces (ISP):</a:t>
            </a:r>
            <a:r>
              <a:rPr lang="es">
                <a:solidFill>
                  <a:schemeClr val="dk1"/>
                </a:solidFill>
              </a:rPr>
              <a:t> El patrón Visitor se alinea bien con este principio ya que define interfaces específicas para visitantes concretos, lo que permite que los clientes utilicen solo las operaciones que necesitan a través de estas interfaces especializadas, en lugar de depender de una única interfaz general que podría tener más operaciones de las necesarias.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s">
                <a:solidFill>
                  <a:schemeClr val="dk1"/>
                </a:solidFill>
              </a:rPr>
              <a:t>Principio de Inversión de Dependencias (DIP):</a:t>
            </a:r>
            <a:r>
              <a:rPr lang="es">
                <a:solidFill>
                  <a:schemeClr val="dk1"/>
                </a:solidFill>
              </a:rPr>
              <a:t> El patrón Visitor promueve este principio al permitir que los elementos visitables dependan de una abstracción (la interfaz IVisitor) en lugar de depender de implementaciones concretas de operaciones. Esto facilita la introducción de nuevos visitantes sin afectar a los elementos visitables, ya que estos últimos dependen de la abstracción en lugar de las implementaciones concretas de visitantes.</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ff593f7f77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ff593f7f77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ff59dcbcb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ff59dcbcb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ff593f7f77_0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ff593f7f77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ff593f7f77_0_64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ff593f7f77_0_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ff593f7f77_0_6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ff593f7f77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ff593f7f77_0_6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ff593f7f77_0_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50">
                <a:solidFill>
                  <a:srgbClr val="2E95D3"/>
                </a:solidFill>
                <a:latin typeface="Courier New"/>
                <a:ea typeface="Courier New"/>
                <a:cs typeface="Courier New"/>
                <a:sym typeface="Courier New"/>
              </a:rPr>
              <a:t>using</a:t>
            </a:r>
            <a:r>
              <a:rPr lang="es" sz="1050">
                <a:solidFill>
                  <a:srgbClr val="FFFFFF"/>
                </a:solidFill>
                <a:highlight>
                  <a:srgbClr val="0D0D0D"/>
                </a:highlight>
                <a:latin typeface="Courier New"/>
                <a:ea typeface="Courier New"/>
                <a:cs typeface="Courier New"/>
                <a:sym typeface="Courier New"/>
              </a:rPr>
              <a:t> System;</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chemeClr val="dk1"/>
                </a:solidFill>
                <a:latin typeface="Courier New"/>
                <a:ea typeface="Courier New"/>
                <a:cs typeface="Courier New"/>
                <a:sym typeface="Courier New"/>
              </a:rPr>
              <a:t>// Elemento abstracto</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2E95D3"/>
                </a:solidFill>
                <a:latin typeface="Courier New"/>
                <a:ea typeface="Courier New"/>
                <a:cs typeface="Courier New"/>
                <a:sym typeface="Courier New"/>
              </a:rPr>
              <a:t>abstract</a:t>
            </a: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class</a:t>
            </a:r>
            <a:r>
              <a:rPr lang="es" sz="1050">
                <a:solidFill>
                  <a:srgbClr val="FFFFFF"/>
                </a:solidFill>
                <a:highlight>
                  <a:srgbClr val="0D0D0D"/>
                </a:highlight>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Figura</a:t>
            </a: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public</a:t>
            </a:r>
            <a:r>
              <a:rPr lang="es" sz="1050">
                <a:solidFill>
                  <a:srgbClr val="FFFFFF"/>
                </a:solidFill>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abstract</a:t>
            </a:r>
            <a:r>
              <a:rPr lang="es" sz="1050">
                <a:solidFill>
                  <a:srgbClr val="FFFFFF"/>
                </a:solidFill>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void</a:t>
            </a:r>
            <a:r>
              <a:rPr lang="es" sz="1050">
                <a:solidFill>
                  <a:srgbClr val="FFFFFF"/>
                </a:solidFill>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Accept</a:t>
            </a:r>
            <a:r>
              <a:rPr lang="es" sz="1050">
                <a:solidFill>
                  <a:srgbClr val="FFFFFF"/>
                </a:solidFill>
                <a:latin typeface="Courier New"/>
                <a:ea typeface="Courier New"/>
                <a:cs typeface="Courier New"/>
                <a:sym typeface="Courier New"/>
              </a:rPr>
              <a:t>(IVisitor visitor)</a:t>
            </a:r>
            <a:r>
              <a:rPr lang="es" sz="1050">
                <a:solidFill>
                  <a:srgbClr val="FFFFFF"/>
                </a:solidFill>
                <a:highlight>
                  <a:srgbClr val="0D0D0D"/>
                </a:highlight>
                <a:latin typeface="Courier New"/>
                <a:ea typeface="Courier New"/>
                <a:cs typeface="Courier New"/>
                <a:sym typeface="Courier New"/>
              </a:rPr>
              <a: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chemeClr val="dk1"/>
                </a:solidFill>
                <a:latin typeface="Courier New"/>
                <a:ea typeface="Courier New"/>
                <a:cs typeface="Courier New"/>
                <a:sym typeface="Courier New"/>
              </a:rPr>
              <a:t>// Elementos concretos</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2E95D3"/>
                </a:solidFill>
                <a:latin typeface="Courier New"/>
                <a:ea typeface="Courier New"/>
                <a:cs typeface="Courier New"/>
                <a:sym typeface="Courier New"/>
              </a:rPr>
              <a:t>class</a:t>
            </a:r>
            <a:r>
              <a:rPr lang="es" sz="1050">
                <a:solidFill>
                  <a:srgbClr val="FFFFFF"/>
                </a:solidFill>
                <a:highlight>
                  <a:srgbClr val="0D0D0D"/>
                </a:highlight>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Circulo</a:t>
            </a:r>
            <a:r>
              <a:rPr lang="es" sz="1050">
                <a:solidFill>
                  <a:srgbClr val="FFFFFF"/>
                </a:solidFill>
                <a:highlight>
                  <a:srgbClr val="0D0D0D"/>
                </a:highlight>
                <a:latin typeface="Courier New"/>
                <a:ea typeface="Courier New"/>
                <a:cs typeface="Courier New"/>
                <a:sym typeface="Courier New"/>
              </a:rPr>
              <a:t> : </a:t>
            </a:r>
            <a:r>
              <a:rPr lang="es" sz="1050">
                <a:solidFill>
                  <a:srgbClr val="F22C3D"/>
                </a:solidFill>
                <a:latin typeface="Courier New"/>
                <a:ea typeface="Courier New"/>
                <a:cs typeface="Courier New"/>
                <a:sym typeface="Courier New"/>
              </a:rPr>
              <a:t>Figura</a:t>
            </a: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public</a:t>
            </a:r>
            <a:r>
              <a:rPr lang="es" sz="1050">
                <a:solidFill>
                  <a:srgbClr val="FFFFFF"/>
                </a:solidFill>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override</a:t>
            </a:r>
            <a:r>
              <a:rPr lang="es" sz="1050">
                <a:solidFill>
                  <a:srgbClr val="FFFFFF"/>
                </a:solidFill>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void</a:t>
            </a:r>
            <a:r>
              <a:rPr lang="es" sz="1050">
                <a:solidFill>
                  <a:srgbClr val="FFFFFF"/>
                </a:solidFill>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Accept</a:t>
            </a:r>
            <a:r>
              <a:rPr lang="es" sz="1050">
                <a:solidFill>
                  <a:srgbClr val="FFFFFF"/>
                </a:solidFill>
                <a:latin typeface="Courier New"/>
                <a:ea typeface="Courier New"/>
                <a:cs typeface="Courier New"/>
                <a:sym typeface="Courier New"/>
              </a:rPr>
              <a:t>(IVisitor visitor)</a:t>
            </a: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visitor.VisitCirculo(</a:t>
            </a:r>
            <a:r>
              <a:rPr lang="es" sz="1050">
                <a:solidFill>
                  <a:srgbClr val="2E95D3"/>
                </a:solidFill>
                <a:latin typeface="Courier New"/>
                <a:ea typeface="Courier New"/>
                <a:cs typeface="Courier New"/>
                <a:sym typeface="Courier New"/>
              </a:rPr>
              <a:t>this</a:t>
            </a:r>
            <a:r>
              <a:rPr lang="es" sz="1050">
                <a:solidFill>
                  <a:srgbClr val="FFFFFF"/>
                </a:solidFill>
                <a:highlight>
                  <a:srgbClr val="0D0D0D"/>
                </a:highlight>
                <a:latin typeface="Courier New"/>
                <a:ea typeface="Courier New"/>
                <a:cs typeface="Courier New"/>
                <a:sym typeface="Courier New"/>
              </a:rPr>
              <a: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2E95D3"/>
                </a:solidFill>
                <a:latin typeface="Courier New"/>
                <a:ea typeface="Courier New"/>
                <a:cs typeface="Courier New"/>
                <a:sym typeface="Courier New"/>
              </a:rPr>
              <a:t>class</a:t>
            </a:r>
            <a:r>
              <a:rPr lang="es" sz="1050">
                <a:solidFill>
                  <a:srgbClr val="FFFFFF"/>
                </a:solidFill>
                <a:highlight>
                  <a:srgbClr val="0D0D0D"/>
                </a:highlight>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Cuadrado</a:t>
            </a:r>
            <a:r>
              <a:rPr lang="es" sz="1050">
                <a:solidFill>
                  <a:srgbClr val="FFFFFF"/>
                </a:solidFill>
                <a:highlight>
                  <a:srgbClr val="0D0D0D"/>
                </a:highlight>
                <a:latin typeface="Courier New"/>
                <a:ea typeface="Courier New"/>
                <a:cs typeface="Courier New"/>
                <a:sym typeface="Courier New"/>
              </a:rPr>
              <a:t> : </a:t>
            </a:r>
            <a:r>
              <a:rPr lang="es" sz="1050">
                <a:solidFill>
                  <a:srgbClr val="F22C3D"/>
                </a:solidFill>
                <a:latin typeface="Courier New"/>
                <a:ea typeface="Courier New"/>
                <a:cs typeface="Courier New"/>
                <a:sym typeface="Courier New"/>
              </a:rPr>
              <a:t>Figura</a:t>
            </a: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public</a:t>
            </a:r>
            <a:r>
              <a:rPr lang="es" sz="1050">
                <a:solidFill>
                  <a:srgbClr val="FFFFFF"/>
                </a:solidFill>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override</a:t>
            </a:r>
            <a:r>
              <a:rPr lang="es" sz="1050">
                <a:solidFill>
                  <a:srgbClr val="FFFFFF"/>
                </a:solidFill>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void</a:t>
            </a:r>
            <a:r>
              <a:rPr lang="es" sz="1050">
                <a:solidFill>
                  <a:srgbClr val="FFFFFF"/>
                </a:solidFill>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Accept</a:t>
            </a:r>
            <a:r>
              <a:rPr lang="es" sz="1050">
                <a:solidFill>
                  <a:srgbClr val="FFFFFF"/>
                </a:solidFill>
                <a:latin typeface="Courier New"/>
                <a:ea typeface="Courier New"/>
                <a:cs typeface="Courier New"/>
                <a:sym typeface="Courier New"/>
              </a:rPr>
              <a:t>(IVisitor visitor)</a:t>
            </a: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visitor.VisitCuadrado(</a:t>
            </a:r>
            <a:r>
              <a:rPr lang="es" sz="1050">
                <a:solidFill>
                  <a:srgbClr val="2E95D3"/>
                </a:solidFill>
                <a:latin typeface="Courier New"/>
                <a:ea typeface="Courier New"/>
                <a:cs typeface="Courier New"/>
                <a:sym typeface="Courier New"/>
              </a:rPr>
              <a:t>this</a:t>
            </a:r>
            <a:r>
              <a:rPr lang="es" sz="1050">
                <a:solidFill>
                  <a:srgbClr val="FFFFFF"/>
                </a:solidFill>
                <a:highlight>
                  <a:srgbClr val="0D0D0D"/>
                </a:highlight>
                <a:latin typeface="Courier New"/>
                <a:ea typeface="Courier New"/>
                <a:cs typeface="Courier New"/>
                <a:sym typeface="Courier New"/>
              </a:rPr>
              <a: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chemeClr val="dk1"/>
                </a:solidFill>
                <a:latin typeface="Courier New"/>
                <a:ea typeface="Courier New"/>
                <a:cs typeface="Courier New"/>
                <a:sym typeface="Courier New"/>
              </a:rPr>
              <a:t>// Visitor abstracto</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2E95D3"/>
                </a:solidFill>
                <a:latin typeface="Courier New"/>
                <a:ea typeface="Courier New"/>
                <a:cs typeface="Courier New"/>
                <a:sym typeface="Courier New"/>
              </a:rPr>
              <a:t>interface</a:t>
            </a:r>
            <a:r>
              <a:rPr lang="es" sz="1050">
                <a:solidFill>
                  <a:srgbClr val="FFFFFF"/>
                </a:solidFill>
                <a:highlight>
                  <a:srgbClr val="0D0D0D"/>
                </a:highlight>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IVisitor</a:t>
            </a: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void</a:t>
            </a:r>
            <a:r>
              <a:rPr lang="es" sz="1050">
                <a:solidFill>
                  <a:srgbClr val="FFFFFF"/>
                </a:solidFill>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VisitCirculo</a:t>
            </a:r>
            <a:r>
              <a:rPr lang="es" sz="1050">
                <a:solidFill>
                  <a:srgbClr val="FFFFFF"/>
                </a:solidFill>
                <a:latin typeface="Courier New"/>
                <a:ea typeface="Courier New"/>
                <a:cs typeface="Courier New"/>
                <a:sym typeface="Courier New"/>
              </a:rPr>
              <a:t>(Circulo circulo)</a:t>
            </a:r>
            <a:r>
              <a:rPr lang="es" sz="1050">
                <a:solidFill>
                  <a:srgbClr val="FFFFFF"/>
                </a:solidFill>
                <a:highlight>
                  <a:srgbClr val="0D0D0D"/>
                </a:highlight>
                <a:latin typeface="Courier New"/>
                <a:ea typeface="Courier New"/>
                <a:cs typeface="Courier New"/>
                <a:sym typeface="Courier New"/>
              </a:rPr>
              <a: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void</a:t>
            </a:r>
            <a:r>
              <a:rPr lang="es" sz="1050">
                <a:solidFill>
                  <a:srgbClr val="FFFFFF"/>
                </a:solidFill>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VisitCuadrado</a:t>
            </a:r>
            <a:r>
              <a:rPr lang="es" sz="1050">
                <a:solidFill>
                  <a:srgbClr val="FFFFFF"/>
                </a:solidFill>
                <a:latin typeface="Courier New"/>
                <a:ea typeface="Courier New"/>
                <a:cs typeface="Courier New"/>
                <a:sym typeface="Courier New"/>
              </a:rPr>
              <a:t>(Cuadrado cuadrado)</a:t>
            </a:r>
            <a:r>
              <a:rPr lang="es" sz="1050">
                <a:solidFill>
                  <a:srgbClr val="FFFFFF"/>
                </a:solidFill>
                <a:highlight>
                  <a:srgbClr val="0D0D0D"/>
                </a:highlight>
                <a:latin typeface="Courier New"/>
                <a:ea typeface="Courier New"/>
                <a:cs typeface="Courier New"/>
                <a:sym typeface="Courier New"/>
              </a:rPr>
              <a: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chemeClr val="dk1"/>
                </a:solidFill>
                <a:latin typeface="Courier New"/>
                <a:ea typeface="Courier New"/>
                <a:cs typeface="Courier New"/>
                <a:sym typeface="Courier New"/>
              </a:rPr>
              <a:t>// Visitor concreto</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2E95D3"/>
                </a:solidFill>
                <a:latin typeface="Courier New"/>
                <a:ea typeface="Courier New"/>
                <a:cs typeface="Courier New"/>
                <a:sym typeface="Courier New"/>
              </a:rPr>
              <a:t>class</a:t>
            </a:r>
            <a:r>
              <a:rPr lang="es" sz="1050">
                <a:solidFill>
                  <a:srgbClr val="FFFFFF"/>
                </a:solidFill>
                <a:highlight>
                  <a:srgbClr val="0D0D0D"/>
                </a:highlight>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CalculadoraAreaPerimetro</a:t>
            </a:r>
            <a:r>
              <a:rPr lang="es" sz="1050">
                <a:solidFill>
                  <a:srgbClr val="FFFFFF"/>
                </a:solidFill>
                <a:highlight>
                  <a:srgbClr val="0D0D0D"/>
                </a:highlight>
                <a:latin typeface="Courier New"/>
                <a:ea typeface="Courier New"/>
                <a:cs typeface="Courier New"/>
                <a:sym typeface="Courier New"/>
              </a:rPr>
              <a:t> : </a:t>
            </a:r>
            <a:r>
              <a:rPr lang="es" sz="1050">
                <a:solidFill>
                  <a:srgbClr val="F22C3D"/>
                </a:solidFill>
                <a:latin typeface="Courier New"/>
                <a:ea typeface="Courier New"/>
                <a:cs typeface="Courier New"/>
                <a:sym typeface="Courier New"/>
              </a:rPr>
              <a:t>IVisitor</a:t>
            </a: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public</a:t>
            </a:r>
            <a:r>
              <a:rPr lang="es" sz="1050">
                <a:solidFill>
                  <a:srgbClr val="FFFFFF"/>
                </a:solidFill>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void</a:t>
            </a:r>
            <a:r>
              <a:rPr lang="es" sz="1050">
                <a:solidFill>
                  <a:srgbClr val="FFFFFF"/>
                </a:solidFill>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VisitCirculo</a:t>
            </a:r>
            <a:r>
              <a:rPr lang="es" sz="1050">
                <a:solidFill>
                  <a:srgbClr val="FFFFFF"/>
                </a:solidFill>
                <a:latin typeface="Courier New"/>
                <a:ea typeface="Courier New"/>
                <a:cs typeface="Courier New"/>
                <a:sym typeface="Courier New"/>
              </a:rPr>
              <a:t>(Circulo circulo)</a:t>
            </a: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chemeClr val="dk1"/>
                </a:solidFill>
                <a:latin typeface="Courier New"/>
                <a:ea typeface="Courier New"/>
                <a:cs typeface="Courier New"/>
                <a:sym typeface="Courier New"/>
              </a:rPr>
              <a:t>// Cálculo de área y perímetro para círculo</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public</a:t>
            </a:r>
            <a:r>
              <a:rPr lang="es" sz="1050">
                <a:solidFill>
                  <a:srgbClr val="FFFFFF"/>
                </a:solidFill>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void</a:t>
            </a:r>
            <a:r>
              <a:rPr lang="es" sz="1050">
                <a:solidFill>
                  <a:srgbClr val="FFFFFF"/>
                </a:solidFill>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VisitCuadrado</a:t>
            </a:r>
            <a:r>
              <a:rPr lang="es" sz="1050">
                <a:solidFill>
                  <a:srgbClr val="FFFFFF"/>
                </a:solidFill>
                <a:latin typeface="Courier New"/>
                <a:ea typeface="Courier New"/>
                <a:cs typeface="Courier New"/>
                <a:sym typeface="Courier New"/>
              </a:rPr>
              <a:t>(Cuadrado cuadrado)</a:t>
            </a: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chemeClr val="dk1"/>
                </a:solidFill>
                <a:latin typeface="Courier New"/>
                <a:ea typeface="Courier New"/>
                <a:cs typeface="Courier New"/>
                <a:sym typeface="Courier New"/>
              </a:rPr>
              <a:t>// Cálculo de área y perímetro para cuadrado</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chemeClr val="dk1"/>
                </a:solidFill>
                <a:latin typeface="Courier New"/>
                <a:ea typeface="Courier New"/>
                <a:cs typeface="Courier New"/>
                <a:sym typeface="Courier New"/>
              </a:rPr>
              <a:t>// Cliente</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2E95D3"/>
                </a:solidFill>
                <a:latin typeface="Courier New"/>
                <a:ea typeface="Courier New"/>
                <a:cs typeface="Courier New"/>
                <a:sym typeface="Courier New"/>
              </a:rPr>
              <a:t>class</a:t>
            </a:r>
            <a:r>
              <a:rPr lang="es" sz="1050">
                <a:solidFill>
                  <a:srgbClr val="FFFFFF"/>
                </a:solidFill>
                <a:highlight>
                  <a:srgbClr val="0D0D0D"/>
                </a:highlight>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Program</a:t>
            </a: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static</a:t>
            </a:r>
            <a:r>
              <a:rPr lang="es" sz="1050">
                <a:solidFill>
                  <a:srgbClr val="FFFFFF"/>
                </a:solidFill>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void</a:t>
            </a:r>
            <a:r>
              <a:rPr lang="es" sz="1050">
                <a:solidFill>
                  <a:srgbClr val="FFFFFF"/>
                </a:solidFill>
                <a:latin typeface="Courier New"/>
                <a:ea typeface="Courier New"/>
                <a:cs typeface="Courier New"/>
                <a:sym typeface="Courier New"/>
              </a:rPr>
              <a:t> </a:t>
            </a:r>
            <a:r>
              <a:rPr lang="es" sz="1050">
                <a:solidFill>
                  <a:srgbClr val="F22C3D"/>
                </a:solidFill>
                <a:latin typeface="Courier New"/>
                <a:ea typeface="Courier New"/>
                <a:cs typeface="Courier New"/>
                <a:sym typeface="Courier New"/>
              </a:rPr>
              <a:t>Main</a:t>
            </a:r>
            <a:r>
              <a:rPr lang="es" sz="1050">
                <a:solidFill>
                  <a:srgbClr val="FFFFFF"/>
                </a:solidFill>
                <a:latin typeface="Courier New"/>
                <a:ea typeface="Courier New"/>
                <a:cs typeface="Courier New"/>
                <a:sym typeface="Courier New"/>
              </a:rPr>
              <a:t>(</a:t>
            </a:r>
            <a:r>
              <a:rPr lang="es" sz="1050">
                <a:solidFill>
                  <a:srgbClr val="E9950C"/>
                </a:solidFill>
                <a:latin typeface="Courier New"/>
                <a:ea typeface="Courier New"/>
                <a:cs typeface="Courier New"/>
                <a:sym typeface="Courier New"/>
              </a:rPr>
              <a:t>string</a:t>
            </a:r>
            <a:r>
              <a:rPr lang="es" sz="1050">
                <a:solidFill>
                  <a:srgbClr val="FFFFFF"/>
                </a:solidFill>
                <a:latin typeface="Courier New"/>
                <a:ea typeface="Courier New"/>
                <a:cs typeface="Courier New"/>
                <a:sym typeface="Courier New"/>
              </a:rPr>
              <a:t>[] args)</a:t>
            </a: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Figura[] figuras = { </a:t>
            </a:r>
            <a:r>
              <a:rPr lang="es" sz="1050">
                <a:solidFill>
                  <a:srgbClr val="2E95D3"/>
                </a:solidFill>
                <a:latin typeface="Courier New"/>
                <a:ea typeface="Courier New"/>
                <a:cs typeface="Courier New"/>
                <a:sym typeface="Courier New"/>
              </a:rPr>
              <a:t>new</a:t>
            </a:r>
            <a:r>
              <a:rPr lang="es" sz="1050">
                <a:solidFill>
                  <a:srgbClr val="FFFFFF"/>
                </a:solidFill>
                <a:highlight>
                  <a:srgbClr val="0D0D0D"/>
                </a:highlight>
                <a:latin typeface="Courier New"/>
                <a:ea typeface="Courier New"/>
                <a:cs typeface="Courier New"/>
                <a:sym typeface="Courier New"/>
              </a:rPr>
              <a:t> Circulo(), </a:t>
            </a:r>
            <a:r>
              <a:rPr lang="es" sz="1050">
                <a:solidFill>
                  <a:srgbClr val="2E95D3"/>
                </a:solidFill>
                <a:latin typeface="Courier New"/>
                <a:ea typeface="Courier New"/>
                <a:cs typeface="Courier New"/>
                <a:sym typeface="Courier New"/>
              </a:rPr>
              <a:t>new</a:t>
            </a:r>
            <a:r>
              <a:rPr lang="es" sz="1050">
                <a:solidFill>
                  <a:srgbClr val="FFFFFF"/>
                </a:solidFill>
                <a:highlight>
                  <a:srgbClr val="0D0D0D"/>
                </a:highlight>
                <a:latin typeface="Courier New"/>
                <a:ea typeface="Courier New"/>
                <a:cs typeface="Courier New"/>
                <a:sym typeface="Courier New"/>
              </a:rPr>
              <a:t> Cuadrado()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var</a:t>
            </a:r>
            <a:r>
              <a:rPr lang="es" sz="1050">
                <a:solidFill>
                  <a:srgbClr val="FFFFFF"/>
                </a:solidFill>
                <a:highlight>
                  <a:srgbClr val="0D0D0D"/>
                </a:highlight>
                <a:latin typeface="Courier New"/>
                <a:ea typeface="Courier New"/>
                <a:cs typeface="Courier New"/>
                <a:sym typeface="Courier New"/>
              </a:rPr>
              <a:t> calculadora = </a:t>
            </a:r>
            <a:r>
              <a:rPr lang="es" sz="1050">
                <a:solidFill>
                  <a:srgbClr val="2E95D3"/>
                </a:solidFill>
                <a:latin typeface="Courier New"/>
                <a:ea typeface="Courier New"/>
                <a:cs typeface="Courier New"/>
                <a:sym typeface="Courier New"/>
              </a:rPr>
              <a:t>new</a:t>
            </a:r>
            <a:r>
              <a:rPr lang="es" sz="1050">
                <a:solidFill>
                  <a:srgbClr val="FFFFFF"/>
                </a:solidFill>
                <a:highlight>
                  <a:srgbClr val="0D0D0D"/>
                </a:highlight>
                <a:latin typeface="Courier New"/>
                <a:ea typeface="Courier New"/>
                <a:cs typeface="Courier New"/>
                <a:sym typeface="Courier New"/>
              </a:rPr>
              <a:t> CalculadoraAreaPerimetro();</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foreach</a:t>
            </a:r>
            <a:r>
              <a:rPr lang="es" sz="1050">
                <a:solidFill>
                  <a:srgbClr val="FFFFFF"/>
                </a:solidFill>
                <a:highlight>
                  <a:srgbClr val="0D0D0D"/>
                </a:highlight>
                <a:latin typeface="Courier New"/>
                <a:ea typeface="Courier New"/>
                <a:cs typeface="Courier New"/>
                <a:sym typeface="Courier New"/>
              </a:rPr>
              <a:t> (</a:t>
            </a:r>
            <a:r>
              <a:rPr lang="es" sz="1050">
                <a:solidFill>
                  <a:srgbClr val="2E95D3"/>
                </a:solidFill>
                <a:latin typeface="Courier New"/>
                <a:ea typeface="Courier New"/>
                <a:cs typeface="Courier New"/>
                <a:sym typeface="Courier New"/>
              </a:rPr>
              <a:t>var</a:t>
            </a:r>
            <a:r>
              <a:rPr lang="es" sz="1050">
                <a:solidFill>
                  <a:srgbClr val="FFFFFF"/>
                </a:solidFill>
                <a:highlight>
                  <a:srgbClr val="0D0D0D"/>
                </a:highlight>
                <a:latin typeface="Courier New"/>
                <a:ea typeface="Courier New"/>
                <a:cs typeface="Courier New"/>
                <a:sym typeface="Courier New"/>
              </a:rPr>
              <a:t> figura </a:t>
            </a:r>
            <a:r>
              <a:rPr lang="es" sz="1050">
                <a:solidFill>
                  <a:srgbClr val="2E95D3"/>
                </a:solidFill>
                <a:latin typeface="Courier New"/>
                <a:ea typeface="Courier New"/>
                <a:cs typeface="Courier New"/>
                <a:sym typeface="Courier New"/>
              </a:rPr>
              <a:t>in</a:t>
            </a:r>
            <a:r>
              <a:rPr lang="es" sz="1050">
                <a:solidFill>
                  <a:srgbClr val="FFFFFF"/>
                </a:solidFill>
                <a:highlight>
                  <a:srgbClr val="0D0D0D"/>
                </a:highlight>
                <a:latin typeface="Courier New"/>
                <a:ea typeface="Courier New"/>
                <a:cs typeface="Courier New"/>
                <a:sym typeface="Courier New"/>
              </a:rPr>
              <a:t> figuras)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figura.Accept(calculadora);</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None/>
            </a:pPr>
            <a:r>
              <a:rPr lang="es" sz="1050">
                <a:solidFill>
                  <a:srgbClr val="FFFFFF"/>
                </a:solidFill>
                <a:highlight>
                  <a:srgbClr val="0D0D0D"/>
                </a:highlight>
                <a:latin typeface="Courier New"/>
                <a:ea typeface="Courier New"/>
                <a:cs typeface="Courier New"/>
                <a:sym typeface="Courier New"/>
              </a:rPr>
              <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hyperlink" Target="https://github.com/Frankitop/VisitorFigura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Patrón</a:t>
            </a:r>
            <a:r>
              <a:rPr lang="es"/>
              <a:t> Visitor</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Comportamental</a:t>
            </a:r>
            <a:endParaRPr/>
          </a:p>
        </p:txBody>
      </p:sp>
      <p:sp>
        <p:nvSpPr>
          <p:cNvPr id="61" name="Google Shape;61;p13"/>
          <p:cNvSpPr txBox="1"/>
          <p:nvPr>
            <p:ph idx="4294967295" type="body"/>
          </p:nvPr>
        </p:nvSpPr>
        <p:spPr>
          <a:xfrm>
            <a:off x="4939500" y="3451075"/>
            <a:ext cx="3837000" cy="968400"/>
          </a:xfrm>
          <a:prstGeom prst="rect">
            <a:avLst/>
          </a:prstGeom>
        </p:spPr>
        <p:txBody>
          <a:bodyPr anchorCtr="0" anchor="t" bIns="91425" lIns="91425" spcFirstLastPara="1" rIns="91425" wrap="square" tIns="91425">
            <a:normAutofit/>
          </a:bodyPr>
          <a:lstStyle/>
          <a:p>
            <a:pPr indent="0" lvl="0" marL="0" rtl="0" algn="r">
              <a:lnSpc>
                <a:spcPct val="105000"/>
              </a:lnSpc>
              <a:spcBef>
                <a:spcPts val="0"/>
              </a:spcBef>
              <a:spcAft>
                <a:spcPts val="0"/>
              </a:spcAft>
              <a:buNone/>
            </a:pPr>
            <a:r>
              <a:rPr lang="es" sz="1600"/>
              <a:t>Franco Piriz – 269387   </a:t>
            </a:r>
            <a:endParaRPr sz="1600"/>
          </a:p>
          <a:p>
            <a:pPr indent="0" lvl="0" marL="0" rtl="0" algn="r">
              <a:lnSpc>
                <a:spcPct val="105000"/>
              </a:lnSpc>
              <a:spcBef>
                <a:spcPts val="0"/>
              </a:spcBef>
              <a:spcAft>
                <a:spcPts val="0"/>
              </a:spcAft>
              <a:buNone/>
            </a:pPr>
            <a:r>
              <a:rPr lang="es" sz="1600"/>
              <a:t>Guzman Jude – 200868 </a:t>
            </a:r>
            <a:endParaRPr sz="1600"/>
          </a:p>
          <a:p>
            <a:pPr indent="0" lvl="0" marL="0" rtl="0" algn="r">
              <a:lnSpc>
                <a:spcPct val="105000"/>
              </a:lnSpc>
              <a:spcBef>
                <a:spcPts val="0"/>
              </a:spcBef>
              <a:spcAft>
                <a:spcPts val="0"/>
              </a:spcAft>
              <a:buNone/>
            </a:pPr>
            <a:r>
              <a:rPr lang="es" sz="1600"/>
              <a:t>Nicolas Kicelian – 222971   </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Implementación</a:t>
            </a:r>
            <a:r>
              <a:rPr lang="es"/>
              <a:t> caso de uso real</a:t>
            </a:r>
            <a:endParaRPr/>
          </a:p>
        </p:txBody>
      </p:sp>
      <p:sp>
        <p:nvSpPr>
          <p:cNvPr id="116" name="Google Shape;116;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s" sz="1800"/>
              <a:t>Supongamos un sistema de modelado de figuras </a:t>
            </a:r>
            <a:r>
              <a:rPr lang="es" sz="1800"/>
              <a:t>geométricas</a:t>
            </a:r>
            <a:r>
              <a:rPr lang="es" sz="1800"/>
              <a:t>. Tenemos diferentes tipos de figuras (</a:t>
            </a:r>
            <a:r>
              <a:rPr lang="es" sz="1800"/>
              <a:t>círculo</a:t>
            </a:r>
            <a:r>
              <a:rPr lang="es" sz="1800"/>
              <a:t>, cuadrado, </a:t>
            </a:r>
            <a:r>
              <a:rPr lang="es" sz="1800"/>
              <a:t>triángulo</a:t>
            </a:r>
            <a:r>
              <a:rPr lang="es" sz="1800"/>
              <a:t>) y </a:t>
            </a:r>
            <a:r>
              <a:rPr lang="es" sz="1800"/>
              <a:t>queremos</a:t>
            </a:r>
            <a:r>
              <a:rPr lang="es" sz="1800"/>
              <a:t> calcular área y </a:t>
            </a:r>
            <a:r>
              <a:rPr lang="es" sz="1800"/>
              <a:t>perímetro</a:t>
            </a:r>
            <a:r>
              <a:rPr lang="es" sz="1800"/>
              <a:t> sin modificar la </a:t>
            </a:r>
            <a:r>
              <a:rPr lang="es" sz="1800"/>
              <a:t>implementación</a:t>
            </a:r>
            <a:r>
              <a:rPr lang="es" sz="1800"/>
              <a:t> de cada figura, </a:t>
            </a:r>
            <a:r>
              <a:rPr lang="es" sz="1800"/>
              <a:t>Aquí</a:t>
            </a:r>
            <a:r>
              <a:rPr lang="es" sz="1800"/>
              <a:t> es donde entra el </a:t>
            </a:r>
            <a:r>
              <a:rPr lang="es" sz="1800"/>
              <a:t>patrón</a:t>
            </a:r>
            <a:r>
              <a:rPr lang="es" sz="1800"/>
              <a:t> Visitor.</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Implementación caso de uso real</a:t>
            </a:r>
            <a:endParaRPr/>
          </a:p>
        </p:txBody>
      </p:sp>
      <p:sp>
        <p:nvSpPr>
          <p:cNvPr id="122" name="Google Shape;122;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sz="1800"/>
              <a:t>Componentes</a:t>
            </a:r>
            <a:r>
              <a:rPr lang="es" sz="1800"/>
              <a:t>:</a:t>
            </a:r>
            <a:endParaRPr sz="1800"/>
          </a:p>
          <a:p>
            <a:pPr indent="-342900" lvl="0" marL="457200" rtl="0" algn="l">
              <a:spcBef>
                <a:spcPts val="1200"/>
              </a:spcBef>
              <a:spcAft>
                <a:spcPts val="0"/>
              </a:spcAft>
              <a:buSzPts val="1800"/>
              <a:buChar char="●"/>
            </a:pPr>
            <a:r>
              <a:rPr lang="es" sz="1800"/>
              <a:t>Elementos abstractos (Figuras).</a:t>
            </a:r>
            <a:endParaRPr sz="1800"/>
          </a:p>
          <a:p>
            <a:pPr indent="-342900" lvl="0" marL="457200" rtl="0" algn="l">
              <a:spcBef>
                <a:spcPts val="0"/>
              </a:spcBef>
              <a:spcAft>
                <a:spcPts val="0"/>
              </a:spcAft>
              <a:buSzPts val="1800"/>
              <a:buChar char="●"/>
            </a:pPr>
            <a:r>
              <a:rPr lang="es" sz="1800"/>
              <a:t>Elementos</a:t>
            </a:r>
            <a:r>
              <a:rPr lang="es" sz="1800"/>
              <a:t> </a:t>
            </a:r>
            <a:r>
              <a:rPr lang="es" sz="1800"/>
              <a:t>concretos</a:t>
            </a:r>
            <a:r>
              <a:rPr lang="es" sz="1800"/>
              <a:t> (</a:t>
            </a:r>
            <a:r>
              <a:rPr lang="es" sz="1800"/>
              <a:t>Círculo</a:t>
            </a:r>
            <a:r>
              <a:rPr lang="es" sz="1800"/>
              <a:t>, Cuadrado).</a:t>
            </a:r>
            <a:endParaRPr sz="1800"/>
          </a:p>
          <a:p>
            <a:pPr indent="-342900" lvl="0" marL="457200" rtl="0" algn="l">
              <a:spcBef>
                <a:spcPts val="0"/>
              </a:spcBef>
              <a:spcAft>
                <a:spcPts val="0"/>
              </a:spcAft>
              <a:buSzPts val="1800"/>
              <a:buChar char="●"/>
            </a:pPr>
            <a:r>
              <a:rPr lang="es" sz="1800"/>
              <a:t>Visitor abstracto (IVisitor).</a:t>
            </a:r>
            <a:endParaRPr sz="1800"/>
          </a:p>
          <a:p>
            <a:pPr indent="-342900" lvl="0" marL="457200" rtl="0" algn="l">
              <a:spcBef>
                <a:spcPts val="0"/>
              </a:spcBef>
              <a:spcAft>
                <a:spcPts val="0"/>
              </a:spcAft>
              <a:buSzPts val="1800"/>
              <a:buChar char="●"/>
            </a:pPr>
            <a:r>
              <a:rPr lang="es" sz="1800"/>
              <a:t>Visitor concreto (CalcularAre</a:t>
            </a:r>
            <a:r>
              <a:rPr lang="es"/>
              <a:t>a</a:t>
            </a:r>
            <a:r>
              <a:rPr lang="es" sz="1800"/>
              <a:t>).</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Implementación caso de uso real</a:t>
            </a:r>
            <a:endParaRPr/>
          </a:p>
        </p:txBody>
      </p:sp>
      <p:pic>
        <p:nvPicPr>
          <p:cNvPr id="128" name="Google Shape;128;p24"/>
          <p:cNvPicPr preferRelativeResize="0"/>
          <p:nvPr/>
        </p:nvPicPr>
        <p:blipFill>
          <a:blip r:embed="rId3">
            <a:alphaModFix/>
          </a:blip>
          <a:stretch>
            <a:fillRect/>
          </a:stretch>
        </p:blipFill>
        <p:spPr>
          <a:xfrm>
            <a:off x="576599" y="946400"/>
            <a:ext cx="5430274" cy="4055525"/>
          </a:xfrm>
          <a:prstGeom prst="rect">
            <a:avLst/>
          </a:prstGeom>
          <a:noFill/>
          <a:ln>
            <a:noFill/>
          </a:ln>
        </p:spPr>
      </p:pic>
      <p:sp>
        <p:nvSpPr>
          <p:cNvPr id="129" name="Google Shape;129;p24"/>
          <p:cNvSpPr txBox="1"/>
          <p:nvPr/>
        </p:nvSpPr>
        <p:spPr>
          <a:xfrm>
            <a:off x="6144000" y="4540825"/>
            <a:ext cx="3000000" cy="3849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s" sz="1300" u="sng">
                <a:solidFill>
                  <a:schemeClr val="hlink"/>
                </a:solidFill>
                <a:hlinkClick r:id="rId4"/>
              </a:rPr>
              <a:t>Repositorio GITHUB</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b="1" lang="es" sz="1800"/>
              <a:t>Diagrama de </a:t>
            </a:r>
            <a:r>
              <a:rPr b="1" lang="es" sz="1800"/>
              <a:t>secuencias:</a:t>
            </a:r>
            <a:endParaRPr b="1" sz="1800"/>
          </a:p>
          <a:p>
            <a:pPr indent="-308610" lvl="0" marL="457200" rtl="0" algn="l">
              <a:spcBef>
                <a:spcPts val="1200"/>
              </a:spcBef>
              <a:spcAft>
                <a:spcPts val="0"/>
              </a:spcAft>
              <a:buSzPct val="100000"/>
              <a:buChar char="-"/>
            </a:pPr>
            <a:r>
              <a:rPr lang="es" sz="1800"/>
              <a:t>El programa (Program) comienza el proceso.</a:t>
            </a:r>
            <a:br>
              <a:rPr lang="es" sz="1800"/>
            </a:br>
            <a:endParaRPr sz="1800"/>
          </a:p>
          <a:p>
            <a:pPr indent="-308610" lvl="0" marL="457200" rtl="0" algn="l">
              <a:spcBef>
                <a:spcPts val="0"/>
              </a:spcBef>
              <a:spcAft>
                <a:spcPts val="0"/>
              </a:spcAft>
              <a:buSzPct val="100000"/>
              <a:buChar char="-"/>
            </a:pPr>
            <a:r>
              <a:rPr lang="es" sz="1800"/>
              <a:t>Para cada figura en la lista de figuras, el programa llama al método Accept() de la figura.</a:t>
            </a:r>
            <a:br>
              <a:rPr lang="es" sz="1800"/>
            </a:br>
            <a:endParaRPr sz="1800"/>
          </a:p>
          <a:p>
            <a:pPr indent="-308610" lvl="0" marL="457200" rtl="0" algn="l">
              <a:spcBef>
                <a:spcPts val="0"/>
              </a:spcBef>
              <a:spcAft>
                <a:spcPts val="0"/>
              </a:spcAft>
              <a:buSzPct val="100000"/>
              <a:buChar char="-"/>
            </a:pPr>
            <a:r>
              <a:rPr lang="es" sz="1800"/>
              <a:t>Cada figura llama al método apropiado (VisitCirculo() o VisitCuadrado()) en la instancia de CalculadoraAreaPerimetro.</a:t>
            </a:r>
            <a:br>
              <a:rPr lang="es" sz="1800"/>
            </a:br>
            <a:endParaRPr sz="1800"/>
          </a:p>
          <a:p>
            <a:pPr indent="-308610" lvl="0" marL="457200" rtl="0" algn="l">
              <a:spcBef>
                <a:spcPts val="0"/>
              </a:spcBef>
              <a:spcAft>
                <a:spcPts val="0"/>
              </a:spcAft>
              <a:buSzPct val="100000"/>
              <a:buChar char="-"/>
            </a:pPr>
            <a:r>
              <a:rPr lang="es" sz="1800"/>
              <a:t>CalculadoraAreaPerimetro realiza los cálculos de área y perímetro apropiados para cada tipo de figura.</a:t>
            </a:r>
            <a:endParaRPr sz="1800"/>
          </a:p>
          <a:p>
            <a:pPr indent="0" lvl="0" marL="457200" rtl="0" algn="l">
              <a:spcBef>
                <a:spcPts val="1200"/>
              </a:spcBef>
              <a:spcAft>
                <a:spcPts val="1200"/>
              </a:spcAft>
              <a:buNone/>
            </a:pPr>
            <a:r>
              <a:t/>
            </a:r>
            <a:endParaRPr sz="1800"/>
          </a:p>
        </p:txBody>
      </p:sp>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Implementación caso de uso real</a:t>
            </a:r>
            <a:endParaRPr/>
          </a:p>
        </p:txBody>
      </p:sp>
      <p:pic>
        <p:nvPicPr>
          <p:cNvPr id="136" name="Google Shape;136;p25"/>
          <p:cNvPicPr preferRelativeResize="0"/>
          <p:nvPr/>
        </p:nvPicPr>
        <p:blipFill>
          <a:blip r:embed="rId3">
            <a:alphaModFix/>
          </a:blip>
          <a:stretch>
            <a:fillRect/>
          </a:stretch>
        </p:blipFill>
        <p:spPr>
          <a:xfrm>
            <a:off x="4247775" y="1282250"/>
            <a:ext cx="4944100" cy="2026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SOLID</a:t>
            </a:r>
            <a:endParaRPr/>
          </a:p>
        </p:txBody>
      </p:sp>
      <p:sp>
        <p:nvSpPr>
          <p:cNvPr id="142" name="Google Shape;142;p2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None/>
            </a:pPr>
            <a:r>
              <a:rPr b="1" lang="es" sz="1150"/>
              <a:t>Single </a:t>
            </a:r>
            <a:r>
              <a:rPr b="1" lang="es" sz="1150"/>
              <a:t>Responsibility</a:t>
            </a:r>
            <a:r>
              <a:rPr b="1" lang="es" sz="1150"/>
              <a:t> Principle</a:t>
            </a:r>
            <a:endParaRPr b="1" sz="1150"/>
          </a:p>
          <a:p>
            <a:pPr indent="-301625" lvl="0" marL="457200" rtl="0" algn="l">
              <a:lnSpc>
                <a:spcPct val="105000"/>
              </a:lnSpc>
              <a:spcBef>
                <a:spcPts val="1200"/>
              </a:spcBef>
              <a:spcAft>
                <a:spcPts val="0"/>
              </a:spcAft>
              <a:buSzPts val="1150"/>
              <a:buChar char="-"/>
            </a:pPr>
            <a:r>
              <a:rPr lang="es" sz="1150"/>
              <a:t>Cada clase tiene una única responsabilidad.</a:t>
            </a:r>
            <a:endParaRPr sz="1150"/>
          </a:p>
          <a:p>
            <a:pPr indent="-301625" lvl="0" marL="457200" rtl="0" algn="l">
              <a:lnSpc>
                <a:spcPct val="105000"/>
              </a:lnSpc>
              <a:spcBef>
                <a:spcPts val="0"/>
              </a:spcBef>
              <a:spcAft>
                <a:spcPts val="0"/>
              </a:spcAft>
              <a:buSzPts val="1150"/>
              <a:buChar char="-"/>
            </a:pPr>
            <a:r>
              <a:rPr lang="es" sz="1150"/>
              <a:t>Círculo</a:t>
            </a:r>
            <a:r>
              <a:rPr lang="es" sz="1150"/>
              <a:t> representa un círculo, CalculadoraAreaPerimetro calcula área y perímetro.</a:t>
            </a:r>
            <a:endParaRPr sz="1150"/>
          </a:p>
          <a:p>
            <a:pPr indent="0" lvl="0" marL="0" rtl="0" algn="l">
              <a:lnSpc>
                <a:spcPct val="105000"/>
              </a:lnSpc>
              <a:spcBef>
                <a:spcPts val="1200"/>
              </a:spcBef>
              <a:spcAft>
                <a:spcPts val="0"/>
              </a:spcAft>
              <a:buNone/>
            </a:pPr>
            <a:r>
              <a:rPr b="1" lang="es" sz="1150"/>
              <a:t>Open Close Principle</a:t>
            </a:r>
            <a:endParaRPr b="1" sz="1150"/>
          </a:p>
          <a:p>
            <a:pPr indent="-301625" lvl="0" marL="457200" rtl="0" algn="l">
              <a:lnSpc>
                <a:spcPct val="105000"/>
              </a:lnSpc>
              <a:spcBef>
                <a:spcPts val="1200"/>
              </a:spcBef>
              <a:spcAft>
                <a:spcPts val="0"/>
              </a:spcAft>
              <a:buSzPts val="1150"/>
              <a:buChar char="-"/>
            </a:pPr>
            <a:r>
              <a:rPr lang="es" sz="1150"/>
              <a:t>Abierto para extension, cerrado para </a:t>
            </a:r>
            <a:r>
              <a:rPr lang="es" sz="1150"/>
              <a:t>modificación.</a:t>
            </a:r>
            <a:endParaRPr sz="1150"/>
          </a:p>
          <a:p>
            <a:pPr indent="-301625" lvl="0" marL="457200" rtl="0" algn="l">
              <a:lnSpc>
                <a:spcPct val="105000"/>
              </a:lnSpc>
              <a:spcBef>
                <a:spcPts val="0"/>
              </a:spcBef>
              <a:spcAft>
                <a:spcPts val="0"/>
              </a:spcAft>
              <a:buSzPts val="1150"/>
              <a:buChar char="-"/>
            </a:pPr>
            <a:r>
              <a:rPr lang="es" sz="1150"/>
              <a:t>Se pueden agregar nuevos tipos de figuras o cálculos sin modificar clases existentes del dominio.</a:t>
            </a:r>
            <a:endParaRPr sz="1150"/>
          </a:p>
        </p:txBody>
      </p:sp>
      <p:sp>
        <p:nvSpPr>
          <p:cNvPr id="143" name="Google Shape;143;p2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b="1" lang="es"/>
              <a:t>Liskov Substitution Principle</a:t>
            </a:r>
            <a:endParaRPr b="1"/>
          </a:p>
          <a:p>
            <a:pPr indent="-304165" lvl="0" marL="457200" rtl="0" algn="l">
              <a:spcBef>
                <a:spcPts val="1200"/>
              </a:spcBef>
              <a:spcAft>
                <a:spcPts val="0"/>
              </a:spcAft>
              <a:buSzPct val="100000"/>
              <a:buChar char="-"/>
            </a:pPr>
            <a:r>
              <a:rPr lang="es"/>
              <a:t>Clases derivadas pueden ser usadas en lugar de la clase base sin cambiar el comportamiento del programa.</a:t>
            </a:r>
            <a:endParaRPr/>
          </a:p>
          <a:p>
            <a:pPr indent="0" lvl="0" marL="0" rtl="0" algn="l">
              <a:spcBef>
                <a:spcPts val="1200"/>
              </a:spcBef>
              <a:spcAft>
                <a:spcPts val="0"/>
              </a:spcAft>
              <a:buNone/>
            </a:pPr>
            <a:r>
              <a:rPr b="1" lang="es"/>
              <a:t>Interface </a:t>
            </a:r>
            <a:r>
              <a:rPr b="1" lang="es"/>
              <a:t>Segregation</a:t>
            </a:r>
            <a:r>
              <a:rPr b="1" lang="es"/>
              <a:t> Principle</a:t>
            </a:r>
            <a:endParaRPr b="1"/>
          </a:p>
          <a:p>
            <a:pPr indent="-304165" lvl="0" marL="457200" rtl="0" algn="l">
              <a:spcBef>
                <a:spcPts val="1200"/>
              </a:spcBef>
              <a:spcAft>
                <a:spcPts val="0"/>
              </a:spcAft>
              <a:buSzPct val="100000"/>
              <a:buChar char="-"/>
            </a:pPr>
            <a:r>
              <a:rPr lang="es"/>
              <a:t>Las interfaces </a:t>
            </a:r>
            <a:r>
              <a:rPr lang="es"/>
              <a:t>están</a:t>
            </a:r>
            <a:r>
              <a:rPr lang="es"/>
              <a:t> diseñadas </a:t>
            </a:r>
            <a:r>
              <a:rPr lang="es"/>
              <a:t>específicamente</a:t>
            </a:r>
            <a:r>
              <a:rPr lang="es"/>
              <a:t> para cada tipo de </a:t>
            </a:r>
            <a:r>
              <a:rPr lang="es"/>
              <a:t>interacción</a:t>
            </a:r>
            <a:r>
              <a:rPr lang="es"/>
              <a:t>.</a:t>
            </a:r>
            <a:endParaRPr/>
          </a:p>
          <a:p>
            <a:pPr indent="-304165" lvl="0" marL="457200" rtl="0" algn="l">
              <a:spcBef>
                <a:spcPts val="0"/>
              </a:spcBef>
              <a:spcAft>
                <a:spcPts val="0"/>
              </a:spcAft>
              <a:buSzPct val="100000"/>
              <a:buChar char="-"/>
            </a:pPr>
            <a:r>
              <a:rPr lang="es"/>
              <a:t>Evita que las implementaciones tengan que proporcionar </a:t>
            </a:r>
            <a:r>
              <a:rPr lang="es"/>
              <a:t>métodos</a:t>
            </a:r>
            <a:r>
              <a:rPr lang="es"/>
              <a:t> no utilizados.</a:t>
            </a:r>
            <a:endParaRPr/>
          </a:p>
          <a:p>
            <a:pPr indent="0" lvl="0" marL="0" rtl="0" algn="l">
              <a:spcBef>
                <a:spcPts val="1200"/>
              </a:spcBef>
              <a:spcAft>
                <a:spcPts val="0"/>
              </a:spcAft>
              <a:buNone/>
            </a:pPr>
            <a:r>
              <a:rPr b="1" lang="es"/>
              <a:t>Dependency Inversion Principle</a:t>
            </a:r>
            <a:endParaRPr b="1"/>
          </a:p>
          <a:p>
            <a:pPr indent="-304165" lvl="0" marL="457200" rtl="0" algn="l">
              <a:spcBef>
                <a:spcPts val="1200"/>
              </a:spcBef>
              <a:spcAft>
                <a:spcPts val="0"/>
              </a:spcAft>
              <a:buSzPct val="100000"/>
              <a:buChar char="-"/>
            </a:pPr>
            <a:r>
              <a:rPr lang="es"/>
              <a:t>Las clases dependen de abstracciones en lugar de implementaciones concretas.</a:t>
            </a:r>
            <a:endParaRPr/>
          </a:p>
          <a:p>
            <a:pPr indent="-304165" lvl="0" marL="457200" rtl="0" algn="l">
              <a:spcBef>
                <a:spcPts val="0"/>
              </a:spcBef>
              <a:spcAft>
                <a:spcPts val="0"/>
              </a:spcAft>
              <a:buSzPct val="100000"/>
              <a:buChar char="-"/>
            </a:pPr>
            <a:r>
              <a:rPr lang="es"/>
              <a:t>Facilita la flexibilidad y reemplazo de componentes.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7"/>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49" name="Google Shape;149;p27"/>
          <p:cNvSpPr txBox="1"/>
          <p:nvPr>
            <p:ph type="title"/>
          </p:nvPr>
        </p:nvSpPr>
        <p:spPr>
          <a:xfrm>
            <a:off x="490250" y="3615200"/>
            <a:ext cx="7675200" cy="544800"/>
          </a:xfrm>
          <a:prstGeom prst="rect">
            <a:avLst/>
          </a:prstGeom>
        </p:spPr>
        <p:txBody>
          <a:bodyPr anchorCtr="0" anchor="t" bIns="91425" lIns="91425" spcFirstLastPara="1" rIns="91425" wrap="square" tIns="91425">
            <a:normAutofit fontScale="90000"/>
          </a:bodyPr>
          <a:lstStyle/>
          <a:p>
            <a:pPr indent="0" lvl="0" marL="0" rtl="0" algn="just">
              <a:spcBef>
                <a:spcPts val="0"/>
              </a:spcBef>
              <a:spcAft>
                <a:spcPts val="0"/>
              </a:spcAft>
              <a:buNone/>
            </a:pPr>
            <a:r>
              <a:rPr b="1" lang="es">
                <a:solidFill>
                  <a:schemeClr val="lt1"/>
                </a:solidFill>
              </a:rPr>
              <a:t>Preguntas?</a:t>
            </a:r>
            <a:endParaRPr sz="4800">
              <a:solidFill>
                <a:schemeClr val="lt1"/>
              </a:solidFill>
            </a:endParaRPr>
          </a:p>
          <a:p>
            <a:pPr indent="0" lvl="0" marL="0" rtl="0" algn="just">
              <a:spcBef>
                <a:spcPts val="0"/>
              </a:spcBef>
              <a:spcAft>
                <a:spcPts val="0"/>
              </a:spcAft>
              <a:buNone/>
            </a:pPr>
            <a:r>
              <a:t/>
            </a:r>
            <a:endParaRPr b="1">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descr="Instantánea tomada desde arriba de varios jóvenes sentados en una pasarela" id="154" name="Google Shape;154;p28"/>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grpSp>
        <p:nvGrpSpPr>
          <p:cNvPr id="155" name="Google Shape;155;p28"/>
          <p:cNvGrpSpPr/>
          <p:nvPr/>
        </p:nvGrpSpPr>
        <p:grpSpPr>
          <a:xfrm>
            <a:off x="5212394" y="864520"/>
            <a:ext cx="3307407" cy="3307407"/>
            <a:chOff x="5212394" y="864520"/>
            <a:chExt cx="3307407" cy="3307407"/>
          </a:xfrm>
        </p:grpSpPr>
        <p:sp>
          <p:nvSpPr>
            <p:cNvPr id="156" name="Google Shape;156;p28"/>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8"/>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8"/>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8"/>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8"/>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8"/>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8"/>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8"/>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8"/>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8"/>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8"/>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8"/>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8"/>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8"/>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8"/>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8"/>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8"/>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8"/>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8"/>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8"/>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8"/>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8"/>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8"/>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8"/>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8"/>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8"/>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8"/>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8"/>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8"/>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8"/>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8"/>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8"/>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8"/>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8"/>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8"/>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8"/>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8"/>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8"/>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8"/>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8"/>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8"/>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8"/>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8"/>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8"/>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8"/>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8"/>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8"/>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8"/>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8"/>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8"/>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8"/>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8"/>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8"/>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8"/>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8"/>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8"/>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8"/>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8"/>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8"/>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8"/>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8"/>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8"/>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8"/>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8"/>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8"/>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8"/>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8"/>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8"/>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8"/>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8"/>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8"/>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8"/>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8"/>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8"/>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8"/>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8"/>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8"/>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8"/>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8"/>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 name="Google Shape;256;p28"/>
          <p:cNvSpPr txBox="1"/>
          <p:nvPr>
            <p:ph type="title"/>
          </p:nvPr>
        </p:nvSpPr>
        <p:spPr>
          <a:xfrm>
            <a:off x="490250" y="3615200"/>
            <a:ext cx="7675200" cy="544800"/>
          </a:xfrm>
          <a:prstGeom prst="rect">
            <a:avLst/>
          </a:prstGeom>
        </p:spPr>
        <p:txBody>
          <a:bodyPr anchorCtr="0" anchor="ctr" bIns="91425" lIns="91425" spcFirstLastPara="1" rIns="91425" wrap="square" tIns="91425">
            <a:normAutofit fontScale="90000"/>
          </a:bodyPr>
          <a:lstStyle/>
          <a:p>
            <a:pPr indent="0" lvl="0" marL="0" rtl="0" algn="just">
              <a:spcBef>
                <a:spcPts val="0"/>
              </a:spcBef>
              <a:spcAft>
                <a:spcPts val="0"/>
              </a:spcAft>
              <a:buNone/>
            </a:pPr>
            <a:r>
              <a:rPr b="1" lang="es">
                <a:solidFill>
                  <a:srgbClr val="FFFFFF"/>
                </a:solidFill>
              </a:rPr>
              <a:t>GRACIAS</a:t>
            </a:r>
            <a:endParaRPr sz="48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pic>
        <p:nvPicPr>
          <p:cNvPr id="66" name="Google Shape;66;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67" name="Google Shape;67;p14"/>
          <p:cNvSpPr txBox="1"/>
          <p:nvPr>
            <p:ph type="title"/>
          </p:nvPr>
        </p:nvSpPr>
        <p:spPr>
          <a:xfrm>
            <a:off x="490250" y="526350"/>
            <a:ext cx="7675200" cy="4090800"/>
          </a:xfrm>
          <a:prstGeom prst="rect">
            <a:avLst/>
          </a:prstGeom>
        </p:spPr>
        <p:txBody>
          <a:bodyPr anchorCtr="0" anchor="ctr" bIns="91425" lIns="91425" spcFirstLastPara="1" rIns="91425" wrap="square" tIns="91425">
            <a:normAutofit/>
          </a:bodyPr>
          <a:lstStyle/>
          <a:p>
            <a:pPr indent="0" lvl="0" marL="0" rtl="0" algn="just">
              <a:spcBef>
                <a:spcPts val="0"/>
              </a:spcBef>
              <a:spcAft>
                <a:spcPts val="0"/>
              </a:spcAft>
              <a:buNone/>
            </a:pPr>
            <a:r>
              <a:rPr b="1" lang="es">
                <a:solidFill>
                  <a:srgbClr val="FFFFFF"/>
                </a:solidFill>
              </a:rPr>
              <a:t>Propósito</a:t>
            </a:r>
            <a:r>
              <a:rPr b="1" lang="es" sz="4800">
                <a:solidFill>
                  <a:srgbClr val="FFFFFF"/>
                </a:solidFill>
              </a:rPr>
              <a:t>: </a:t>
            </a:r>
            <a:r>
              <a:rPr lang="es">
                <a:solidFill>
                  <a:srgbClr val="FFFFFF"/>
                </a:solidFill>
              </a:rPr>
              <a:t>permite </a:t>
            </a:r>
            <a:r>
              <a:rPr lang="es">
                <a:solidFill>
                  <a:srgbClr val="FFFFFF"/>
                </a:solidFill>
              </a:rPr>
              <a:t>definir</a:t>
            </a:r>
            <a:r>
              <a:rPr lang="es">
                <a:solidFill>
                  <a:srgbClr val="FFFFFF"/>
                </a:solidFill>
              </a:rPr>
              <a:t> una nueva </a:t>
            </a:r>
            <a:r>
              <a:rPr lang="es">
                <a:solidFill>
                  <a:srgbClr val="FFFFFF"/>
                </a:solidFill>
              </a:rPr>
              <a:t>operación</a:t>
            </a:r>
            <a:r>
              <a:rPr lang="es">
                <a:solidFill>
                  <a:srgbClr val="FFFFFF"/>
                </a:solidFill>
              </a:rPr>
              <a:t> sin cambiar las clases de los elementos sobre los que opera.</a:t>
            </a:r>
            <a:endParaRPr sz="48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descr="Vista lateral en primer plano de una mano pulsando el botón de un mezclador de audio" id="72" name="Google Shape;72;p15"/>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73" name="Google Shape;73;p15"/>
          <p:cNvSpPr txBox="1"/>
          <p:nvPr>
            <p:ph type="title"/>
          </p:nvPr>
        </p:nvSpPr>
        <p:spPr>
          <a:xfrm>
            <a:off x="265500" y="1830600"/>
            <a:ext cx="4045200" cy="1482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solidFill>
                  <a:schemeClr val="lt1"/>
                </a:solidFill>
              </a:rPr>
              <a:t>Contexto de la Aplicación</a:t>
            </a:r>
            <a:endParaRPr>
              <a:solidFill>
                <a:schemeClr val="lt1"/>
              </a:solidFill>
            </a:endParaRPr>
          </a:p>
        </p:txBody>
      </p:sp>
      <p:sp>
        <p:nvSpPr>
          <p:cNvPr id="74" name="Google Shape;74;p1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fontScale="85000" lnSpcReduction="10000"/>
          </a:bodyPr>
          <a:lstStyle/>
          <a:p>
            <a:pPr indent="0" lvl="0" marL="0" marR="0" rtl="0" algn="just">
              <a:lnSpc>
                <a:spcPct val="115000"/>
              </a:lnSpc>
              <a:spcBef>
                <a:spcPts val="0"/>
              </a:spcBef>
              <a:spcAft>
                <a:spcPts val="0"/>
              </a:spcAft>
              <a:buNone/>
            </a:pPr>
            <a:r>
              <a:rPr lang="es" sz="2400"/>
              <a:t>Usarlo cuando se necesita agregar nuevas opciones a objetos sin modificar su estructura. Útil cuando hay múltiples tipos de objetos con comportamientos diferentes y se necesita realizar operaciones polimórficas sobre estos objetos.</a:t>
            </a:r>
            <a:endParaRPr>
              <a:solidFill>
                <a:schemeClr val="accent3"/>
              </a:solidFill>
            </a:endParaRPr>
          </a:p>
          <a:p>
            <a:pPr indent="0" lvl="0" marL="0" rtl="0" algn="l">
              <a:spcBef>
                <a:spcPts val="1200"/>
              </a:spcBef>
              <a:spcAft>
                <a:spcPts val="1200"/>
              </a:spcAft>
              <a:buNone/>
            </a:pPr>
            <a:r>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Contexto de la </a:t>
            </a:r>
            <a:r>
              <a:rPr lang="es"/>
              <a:t>Aplicación</a:t>
            </a:r>
            <a:endParaRPr/>
          </a:p>
        </p:txBody>
      </p:sp>
      <p:sp>
        <p:nvSpPr>
          <p:cNvPr id="80" name="Google Shape;80;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s" sz="1800"/>
              <a:t>Problema que Resuelve:</a:t>
            </a:r>
            <a:endParaRPr b="1" sz="1800"/>
          </a:p>
          <a:p>
            <a:pPr indent="0" lvl="0" marL="0" rtl="0" algn="l">
              <a:lnSpc>
                <a:spcPct val="100000"/>
              </a:lnSpc>
              <a:spcBef>
                <a:spcPts val="0"/>
              </a:spcBef>
              <a:spcAft>
                <a:spcPts val="0"/>
              </a:spcAft>
              <a:buNone/>
            </a:pPr>
            <a:r>
              <a:t/>
            </a:r>
            <a:endParaRPr sz="1800"/>
          </a:p>
          <a:p>
            <a:pPr indent="0" lvl="0" marL="0" rtl="0" algn="l">
              <a:spcBef>
                <a:spcPts val="0"/>
              </a:spcBef>
              <a:spcAft>
                <a:spcPts val="0"/>
              </a:spcAft>
              <a:buNone/>
            </a:pPr>
            <a:r>
              <a:rPr lang="es" sz="1800"/>
              <a:t>Aborda la necesidad de extender funcionalidades de un conjunto de objetos sin alterar su estructura. </a:t>
            </a:r>
            <a:endParaRPr sz="1800"/>
          </a:p>
          <a:p>
            <a:pPr indent="0" lvl="0" marL="0" rtl="0" algn="l">
              <a:spcBef>
                <a:spcPts val="1200"/>
              </a:spcBef>
              <a:spcAft>
                <a:spcPts val="1200"/>
              </a:spcAft>
              <a:buNone/>
            </a:pPr>
            <a:r>
              <a:rPr lang="es" sz="1800"/>
              <a:t>Facilita el diseño flexible y reutilizable del software al separar el comportamiento de los objetos de su estructura.</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Otros ejemplos de aplicabilidad</a:t>
            </a:r>
            <a:endParaRPr/>
          </a:p>
        </p:txBody>
      </p:sp>
      <p:sp>
        <p:nvSpPr>
          <p:cNvPr id="86" name="Google Shape;86;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s"/>
              <a:t>Es útil para c</a:t>
            </a:r>
            <a:r>
              <a:rPr lang="es"/>
              <a:t>uando sea necesario realizar una operación sobre todos los elementos de una compleja estructura de objetos (</a:t>
            </a:r>
            <a:r>
              <a:rPr i="1" lang="es"/>
              <a:t>por ejemplo, un árbol de objetos</a:t>
            </a:r>
            <a:r>
              <a:rPr lang="es"/>
              <a:t>).</a:t>
            </a:r>
            <a:br>
              <a:rPr lang="es"/>
            </a:br>
            <a:endParaRPr/>
          </a:p>
          <a:p>
            <a:pPr indent="0" lvl="0" marL="0" rtl="0" algn="just">
              <a:spcBef>
                <a:spcPts val="1200"/>
              </a:spcBef>
              <a:spcAft>
                <a:spcPts val="1200"/>
              </a:spcAft>
              <a:buNone/>
            </a:pPr>
            <a:r>
              <a:rPr lang="es"/>
              <a:t>Patrón Visitor para limpieza de la lógica de negocio de comportamientos auxiliares.</a:t>
            </a:r>
            <a:br>
              <a:rPr lang="es"/>
            </a:br>
            <a:br>
              <a:rPr lang="es"/>
            </a:br>
            <a:r>
              <a:rPr lang="es"/>
              <a:t>Es de gran utilidad cuando un comportamiento </a:t>
            </a:r>
            <a:r>
              <a:rPr lang="es"/>
              <a:t>sólo</a:t>
            </a:r>
            <a:r>
              <a:rPr lang="es"/>
              <a:t> tenga sentido en algunas clases de una jerarquía de clases, pero no en otras.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descr="Vista lateral en primer plano de una mano pulsando el botón de un mezclador de audio" id="91" name="Google Shape;91;p18"/>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92" name="Google Shape;92;p18"/>
          <p:cNvSpPr txBox="1"/>
          <p:nvPr>
            <p:ph type="title"/>
          </p:nvPr>
        </p:nvSpPr>
        <p:spPr>
          <a:xfrm>
            <a:off x="265500" y="1830600"/>
            <a:ext cx="4045200" cy="1482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solidFill>
                  <a:schemeClr val="lt1"/>
                </a:solidFill>
              </a:rPr>
              <a:t>Ventajas y Desventajas</a:t>
            </a: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Ventajas:</a:t>
            </a:r>
            <a:endParaRPr/>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0000" lnSpcReduction="10000"/>
          </a:bodyPr>
          <a:lstStyle/>
          <a:p>
            <a:pPr indent="-308610" lvl="0" marL="457200" rtl="0" algn="just">
              <a:spcBef>
                <a:spcPts val="0"/>
              </a:spcBef>
              <a:spcAft>
                <a:spcPts val="0"/>
              </a:spcAft>
              <a:buSzPct val="100000"/>
              <a:buChar char="-"/>
            </a:pPr>
            <a:r>
              <a:rPr lang="es"/>
              <a:t>Extensibilidad</a:t>
            </a:r>
            <a:r>
              <a:rPr b="1" lang="es"/>
              <a:t>:</a:t>
            </a:r>
            <a:r>
              <a:rPr lang="es"/>
              <a:t> este patrón nos permite agregar nuevas operaciones sin modificar la estructura de los objetos existentes, lo que hace que el </a:t>
            </a:r>
            <a:r>
              <a:rPr lang="es" u="sng"/>
              <a:t>código sea más flexible</a:t>
            </a:r>
            <a:r>
              <a:rPr lang="es"/>
              <a:t> y </a:t>
            </a:r>
            <a:r>
              <a:rPr lang="es" u="sng"/>
              <a:t>fácil de mantener</a:t>
            </a:r>
            <a:r>
              <a:rPr lang="es"/>
              <a:t> </a:t>
            </a:r>
            <a:r>
              <a:rPr i="1" lang="es"/>
              <a:t>(OCP).</a:t>
            </a:r>
            <a:br>
              <a:rPr lang="es"/>
            </a:br>
            <a:endParaRPr/>
          </a:p>
          <a:p>
            <a:pPr indent="-308610" lvl="0" marL="457200" rtl="0" algn="just">
              <a:spcBef>
                <a:spcPts val="0"/>
              </a:spcBef>
              <a:spcAft>
                <a:spcPts val="0"/>
              </a:spcAft>
              <a:buSzPct val="100000"/>
              <a:buChar char="-"/>
            </a:pPr>
            <a:r>
              <a:rPr lang="es"/>
              <a:t>Se puede tomar varias versiones del mismo comportamiento y ponerlas en la misma clase </a:t>
            </a:r>
            <a:r>
              <a:rPr i="1" lang="es"/>
              <a:t>(principio de responsabilidad única).</a:t>
            </a:r>
            <a:br>
              <a:rPr lang="es"/>
            </a:br>
            <a:endParaRPr/>
          </a:p>
          <a:p>
            <a:pPr indent="-308610" lvl="0" marL="457200" rtl="0" algn="just">
              <a:spcBef>
                <a:spcPts val="0"/>
              </a:spcBef>
              <a:spcAft>
                <a:spcPts val="0"/>
              </a:spcAft>
              <a:buSzPct val="100000"/>
              <a:buChar char="-"/>
            </a:pPr>
            <a:r>
              <a:rPr lang="es"/>
              <a:t>Evita la duplicación de código: definiendo las operaciones en un visitor externo, se evita la duplicación de código que podría ocurrir si las operaciones se implementan dentro de cada clase de objeto.</a:t>
            </a:r>
            <a:br>
              <a:rPr i="1" lang="es"/>
            </a:br>
            <a:endParaRPr/>
          </a:p>
          <a:p>
            <a:pPr indent="-308610" lvl="0" marL="457200" rtl="0" algn="just">
              <a:spcBef>
                <a:spcPts val="0"/>
              </a:spcBef>
              <a:spcAft>
                <a:spcPts val="0"/>
              </a:spcAft>
              <a:buSzPct val="100000"/>
              <a:buChar char="-"/>
            </a:pPr>
            <a:r>
              <a:rPr lang="es"/>
              <a:t>Un objeto visitante puede acumular cierta información útil mientras trabaja con varios objetos. Esto puede resultar útil cuando quieras atravesar una compleja estructura de objetos, como un árbol de objetos, y aplicar el visitante a cada objeto de esa estructura.</a:t>
            </a:r>
            <a:br>
              <a:rPr lang="es"/>
            </a:br>
            <a:endParaRPr/>
          </a:p>
          <a:p>
            <a:pPr indent="-308610" lvl="0" marL="457200" rtl="0" algn="just">
              <a:spcBef>
                <a:spcPts val="0"/>
              </a:spcBef>
              <a:spcAft>
                <a:spcPts val="0"/>
              </a:spcAft>
              <a:buSzPct val="100000"/>
              <a:buChar char="-"/>
            </a:pPr>
            <a:r>
              <a:rPr lang="es"/>
              <a:t>Separación de responsabilidades: nos permite separar algoritmos de la estructura de los objetos, </a:t>
            </a:r>
            <a:r>
              <a:rPr lang="es" u="sng"/>
              <a:t>facilitando el mantenimiento y extensión del código</a:t>
            </a:r>
            <a:r>
              <a:rPr lang="es"/>
              <a:t>.</a:t>
            </a:r>
            <a:br>
              <a:rPr lang="es"/>
            </a:b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Desventajas:</a:t>
            </a:r>
            <a:endParaRPr/>
          </a:p>
        </p:txBody>
      </p:sp>
      <p:sp>
        <p:nvSpPr>
          <p:cNvPr id="104" name="Google Shape;104;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s" sz="1800"/>
              <a:t>Puede violar el principio de encapsulamiento al permitir que un visitor acceda directamente a los elementos de la esctructura.</a:t>
            </a:r>
            <a:br>
              <a:rPr lang="es" sz="1800"/>
            </a:br>
            <a:endParaRPr sz="1800"/>
          </a:p>
          <a:p>
            <a:pPr indent="-342900" lvl="0" marL="457200" rtl="0" algn="just">
              <a:spcBef>
                <a:spcPts val="0"/>
              </a:spcBef>
              <a:spcAft>
                <a:spcPts val="0"/>
              </a:spcAft>
              <a:buSzPts val="1800"/>
              <a:buChar char="-"/>
            </a:pPr>
            <a:r>
              <a:rPr lang="es"/>
              <a:t>Los visitantes pueden carecer del acceso necesario a los campos y métodos privados de los elementos con los que se supone que deben trabajar.</a:t>
            </a:r>
            <a:br>
              <a:rPr lang="es"/>
            </a:br>
            <a:endParaRPr/>
          </a:p>
          <a:p>
            <a:pPr indent="-342900" lvl="0" marL="457200" rtl="0" algn="just">
              <a:spcBef>
                <a:spcPts val="0"/>
              </a:spcBef>
              <a:spcAft>
                <a:spcPts val="0"/>
              </a:spcAft>
              <a:buSzPts val="1800"/>
              <a:buChar char="-"/>
            </a:pPr>
            <a:r>
              <a:rPr lang="es"/>
              <a:t>Debes actualizar todos los visitantes cada vez que una clase se añada o elimine de la jerarquía de elementos. Implicando un trabajo de mantenimiento constante.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Diagrama general UML:</a:t>
            </a:r>
            <a:endParaRPr/>
          </a:p>
        </p:txBody>
      </p:sp>
      <p:pic>
        <p:nvPicPr>
          <p:cNvPr id="110" name="Google Shape;110;p21"/>
          <p:cNvPicPr preferRelativeResize="0"/>
          <p:nvPr/>
        </p:nvPicPr>
        <p:blipFill>
          <a:blip r:embed="rId3">
            <a:alphaModFix/>
          </a:blip>
          <a:stretch>
            <a:fillRect/>
          </a:stretch>
        </p:blipFill>
        <p:spPr>
          <a:xfrm>
            <a:off x="4050625" y="80408"/>
            <a:ext cx="4781675" cy="485629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